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04" r:id="rId2"/>
    <p:sldId id="1198" r:id="rId3"/>
    <p:sldId id="1212" r:id="rId4"/>
    <p:sldId id="1213" r:id="rId5"/>
    <p:sldId id="1214" r:id="rId6"/>
    <p:sldId id="1215" r:id="rId7"/>
    <p:sldId id="1194" r:id="rId8"/>
    <p:sldId id="1216" r:id="rId9"/>
    <p:sldId id="1053" r:id="rId10"/>
    <p:sldId id="1217" r:id="rId11"/>
    <p:sldId id="1218" r:id="rId12"/>
    <p:sldId id="1219" r:id="rId13"/>
    <p:sldId id="1220" r:id="rId14"/>
    <p:sldId id="1221" r:id="rId15"/>
    <p:sldId id="1222" r:id="rId16"/>
    <p:sldId id="1195" r:id="rId17"/>
    <p:sldId id="1223" r:id="rId18"/>
    <p:sldId id="1224" r:id="rId19"/>
    <p:sldId id="1225" r:id="rId20"/>
    <p:sldId id="1227" r:id="rId21"/>
    <p:sldId id="1226" r:id="rId22"/>
    <p:sldId id="1228" r:id="rId23"/>
    <p:sldId id="1229" r:id="rId24"/>
    <p:sldId id="1230" r:id="rId25"/>
    <p:sldId id="1231" r:id="rId26"/>
    <p:sldId id="1232" r:id="rId27"/>
    <p:sldId id="1233" r:id="rId28"/>
    <p:sldId id="1234" r:id="rId29"/>
    <p:sldId id="1235" r:id="rId30"/>
    <p:sldId id="1236" r:id="rId31"/>
    <p:sldId id="1237" r:id="rId32"/>
    <p:sldId id="1238" r:id="rId33"/>
    <p:sldId id="1239" r:id="rId34"/>
    <p:sldId id="1240" r:id="rId35"/>
    <p:sldId id="1071" r:id="rId3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6" userDrawn="1">
          <p15:clr>
            <a:srgbClr val="A4A3A4"/>
          </p15:clr>
        </p15:guide>
        <p15:guide id="2" orient="horz" pos="315" userDrawn="1">
          <p15:clr>
            <a:srgbClr val="A4A3A4"/>
          </p15:clr>
        </p15:guide>
        <p15:guide id="3" orient="horz" pos="3359" userDrawn="1">
          <p15:clr>
            <a:srgbClr val="A4A3A4"/>
          </p15:clr>
        </p15:guide>
        <p15:guide id="4" orient="horz" pos="1912" userDrawn="1">
          <p15:clr>
            <a:srgbClr val="A4A3A4"/>
          </p15:clr>
        </p15:guide>
        <p15:guide id="5" orient="horz" pos="636" userDrawn="1">
          <p15:clr>
            <a:srgbClr val="A4A3A4"/>
          </p15:clr>
        </p15:guide>
        <p15:guide id="6" orient="horz" pos="3267" userDrawn="1">
          <p15:clr>
            <a:srgbClr val="A4A3A4"/>
          </p15:clr>
        </p15:guide>
        <p15:guide id="7" orient="horz" pos="3497" userDrawn="1">
          <p15:clr>
            <a:srgbClr val="A4A3A4"/>
          </p15:clr>
        </p15:guide>
        <p15:guide id="8" pos="2984" userDrawn="1">
          <p15:clr>
            <a:srgbClr val="A4A3A4"/>
          </p15:clr>
        </p15:guide>
        <p15:guide id="9" pos="3072" userDrawn="1">
          <p15:clr>
            <a:srgbClr val="A4A3A4"/>
          </p15:clr>
        </p15:guide>
        <p15:guide id="10" pos="1771" userDrawn="1">
          <p15:clr>
            <a:srgbClr val="A4A3A4"/>
          </p15:clr>
        </p15:guide>
        <p15:guide id="11" pos="5453" userDrawn="1">
          <p15:clr>
            <a:srgbClr val="A4A3A4"/>
          </p15:clr>
        </p15:guide>
        <p15:guide id="12" pos="1855" userDrawn="1">
          <p15:clr>
            <a:srgbClr val="A4A3A4"/>
          </p15:clr>
        </p15:guide>
        <p15:guide id="13" pos="3608" userDrawn="1">
          <p15:clr>
            <a:srgbClr val="A4A3A4"/>
          </p15:clr>
        </p15:guide>
        <p15:guide id="14" pos="3695" userDrawn="1">
          <p15:clr>
            <a:srgbClr val="A4A3A4"/>
          </p15:clr>
        </p15:guide>
        <p15:guide id="15" pos="4215" userDrawn="1">
          <p15:clr>
            <a:srgbClr val="A4A3A4"/>
          </p15:clr>
        </p15:guide>
        <p15:guide id="16" pos="4313" userDrawn="1">
          <p15:clr>
            <a:srgbClr val="A4A3A4"/>
          </p15:clr>
        </p15:guide>
        <p15:guide id="17" pos="4815" userDrawn="1">
          <p15:clr>
            <a:srgbClr val="A4A3A4"/>
          </p15:clr>
        </p15:guide>
        <p15:guide id="18" pos="4914" userDrawn="1">
          <p15:clr>
            <a:srgbClr val="A4A3A4"/>
          </p15:clr>
        </p15:guide>
        <p15:guide id="19" pos="602" userDrawn="1">
          <p15:clr>
            <a:srgbClr val="A4A3A4"/>
          </p15:clr>
        </p15:guide>
        <p15:guide id="20" pos="2466" userDrawn="1">
          <p15:clr>
            <a:srgbClr val="A4A3A4"/>
          </p15:clr>
        </p15:guide>
        <p15:guide id="21" pos="2378" userDrawn="1">
          <p15:clr>
            <a:srgbClr val="A4A3A4"/>
          </p15:clr>
        </p15:guide>
        <p15:guide id="22" pos="69" userDrawn="1">
          <p15:clr>
            <a:srgbClr val="A4A3A4"/>
          </p15:clr>
        </p15:guide>
        <p15:guide id="23" pos="1159" userDrawn="1">
          <p15:clr>
            <a:srgbClr val="A4A3A4"/>
          </p15:clr>
        </p15:guide>
        <p15:guide id="24" pos="12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an Klawitter" initials="C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DD3"/>
    <a:srgbClr val="EDE8DD"/>
    <a:srgbClr val="C2B7A1"/>
    <a:srgbClr val="918873"/>
    <a:srgbClr val="3C3623"/>
    <a:srgbClr val="D0A760"/>
    <a:srgbClr val="434A44"/>
    <a:srgbClr val="36052E"/>
    <a:srgbClr val="296549"/>
    <a:srgbClr val="005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0"/>
    <p:restoredTop sz="86249"/>
  </p:normalViewPr>
  <p:slideViewPr>
    <p:cSldViewPr snapToGrid="0" snapToObjects="1" showGuides="1">
      <p:cViewPr varScale="1">
        <p:scale>
          <a:sx n="165" d="100"/>
          <a:sy n="165" d="100"/>
        </p:scale>
        <p:origin x="936" y="80"/>
      </p:cViewPr>
      <p:guideLst>
        <p:guide orient="horz" pos="1986"/>
        <p:guide orient="horz" pos="315"/>
        <p:guide orient="horz" pos="3359"/>
        <p:guide orient="horz" pos="1912"/>
        <p:guide orient="horz" pos="636"/>
        <p:guide orient="horz" pos="3267"/>
        <p:guide orient="horz" pos="3497"/>
        <p:guide pos="2984"/>
        <p:guide pos="3072"/>
        <p:guide pos="1771"/>
        <p:guide pos="5453"/>
        <p:guide pos="1855"/>
        <p:guide pos="3608"/>
        <p:guide pos="3695"/>
        <p:guide pos="4215"/>
        <p:guide pos="4313"/>
        <p:guide pos="4815"/>
        <p:guide pos="4914"/>
        <p:guide pos="602"/>
        <p:guide pos="2466"/>
        <p:guide pos="2378"/>
        <p:guide pos="69"/>
        <p:guide pos="1159"/>
        <p:guide pos="12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8" d="100"/>
        <a:sy n="88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76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64B9E-706D-9244-A1DC-4FB421A588C6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F75D2-35A5-0946-AF7D-00D5D28A09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C6610-5836-4B43-8846-CBEDBE42B4FC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2AB22-521B-D346-B43B-D3C730C6EC9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2AB22-521B-D346-B43B-D3C730C6EC9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1603375" y="3998913"/>
            <a:ext cx="6059488" cy="22860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Stanford - Site Visit 10/21-22/2019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996469"/>
            <a:ext cx="8229600" cy="5132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ubtitle 2"/>
          <p:cNvSpPr txBox="1"/>
          <p:nvPr userDrawn="1"/>
        </p:nvSpPr>
        <p:spPr>
          <a:xfrm>
            <a:off x="176691" y="5305380"/>
            <a:ext cx="2827766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462" y="5329792"/>
            <a:ext cx="2159000" cy="304800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7397649" y="52789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北京邮电大学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/>
          <p:nvPr userDrawn="1"/>
        </p:nvSpPr>
        <p:spPr>
          <a:xfrm>
            <a:off x="-133723" y="3919925"/>
            <a:ext cx="2827766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INSIEME - PSAAP III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idx="1"/>
          </p:nvPr>
        </p:nvSpPr>
        <p:spPr>
          <a:xfrm>
            <a:off x="948776" y="1003777"/>
            <a:ext cx="7707862" cy="4182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28824" y="5315511"/>
            <a:ext cx="2159000" cy="3048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7397649" y="52789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北京邮电大学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348" y="399489"/>
            <a:ext cx="7337289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5" y="1009650"/>
            <a:ext cx="7700963" cy="4176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2"/>
          <p:cNvSpPr txBox="1"/>
          <p:nvPr userDrawn="1"/>
        </p:nvSpPr>
        <p:spPr>
          <a:xfrm>
            <a:off x="60886" y="8699"/>
            <a:ext cx="457200" cy="508000"/>
          </a:xfrm>
          <a:prstGeom prst="rect">
            <a:avLst/>
          </a:prstGeom>
        </p:spPr>
        <p:txBody>
          <a:bodyPr vert="horz" wrap="none" lIns="45720" tIns="0" rIns="4572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CF4F48-20BD-984A-8A89-2152FD4EC07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93222" y="399489"/>
            <a:ext cx="7363415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5" y="1009650"/>
            <a:ext cx="3787775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009650"/>
            <a:ext cx="37798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45474" y="399489"/>
            <a:ext cx="7311164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009650"/>
            <a:ext cx="7707862" cy="20184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5" y="3157014"/>
            <a:ext cx="7707313" cy="20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7096" y="399489"/>
            <a:ext cx="7389541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5" y="1009650"/>
            <a:ext cx="3787775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009651"/>
            <a:ext cx="3779838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152775"/>
            <a:ext cx="3779838" cy="2033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54034" y="399489"/>
            <a:ext cx="7402604" cy="542249"/>
          </a:xfrm>
          <a:prstGeom prst="rect">
            <a:avLst/>
          </a:prstGeom>
        </p:spPr>
        <p:txBody>
          <a:bodyPr anchor="b" anchorCtr="0"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5" y="1009651"/>
            <a:ext cx="3787775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5" y="3156236"/>
            <a:ext cx="3781425" cy="2030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009651"/>
            <a:ext cx="3779838" cy="202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156236"/>
            <a:ext cx="3779838" cy="20301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80160" y="399489"/>
            <a:ext cx="7376478" cy="542249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8776" y="1003777"/>
            <a:ext cx="7707862" cy="4182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5345613"/>
            <a:ext cx="8461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723E9-58A5-4D18-81BD-E1D0CC324A1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2"/>
          <p:cNvSpPr txBox="1"/>
          <p:nvPr userDrawn="1"/>
        </p:nvSpPr>
        <p:spPr>
          <a:xfrm>
            <a:off x="292417" y="5345613"/>
            <a:ext cx="3234553" cy="513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400" kern="1200" cap="small" spc="300" baseline="0">
                <a:solidFill>
                  <a:srgbClr val="A4001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102000"/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Source Sans Pro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 panose="020B0604020202090204"/>
        <a:buNone/>
        <a:defRPr sz="1800" kern="1200" cap="small" spc="20" baseline="0">
          <a:solidFill>
            <a:schemeClr val="tx1"/>
          </a:solidFill>
          <a:latin typeface="+mn-lt"/>
          <a:ea typeface="+mn-ea"/>
          <a:cs typeface="+mn-cs"/>
        </a:defRPr>
      </a:lvl1pPr>
      <a:lvl2pPr marL="288925" indent="-288925" algn="l" defTabSz="457200" rtl="0" eaLnBrk="1" latinLnBrk="0" hangingPunct="1">
        <a:spcBef>
          <a:spcPct val="20000"/>
        </a:spcBef>
        <a:buClr>
          <a:schemeClr val="bg2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70230" indent="-225425" algn="l" defTabSz="457200" rtl="0" eaLnBrk="1" latinLnBrk="0" hangingPunct="1">
        <a:spcBef>
          <a:spcPct val="20000"/>
        </a:spcBef>
        <a:buClr>
          <a:schemeClr val="bg2"/>
        </a:buClr>
        <a:buSzPct val="102000"/>
        <a:buFont typeface="Source Sans Pro" pitchFamily="34" charset="0"/>
        <a:buChar char="›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7330" algn="l" defTabSz="457200" rtl="0" eaLnBrk="1" latinLnBrk="0" hangingPunct="1">
        <a:spcBef>
          <a:spcPct val="20000"/>
        </a:spcBef>
        <a:buClr>
          <a:schemeClr val="bg2"/>
        </a:buClr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59205" indent="-227330" algn="l" defTabSz="457200" rtl="0" eaLnBrk="1" latinLnBrk="0" hangingPunct="1">
        <a:spcBef>
          <a:spcPct val="20000"/>
        </a:spcBef>
        <a:buClr>
          <a:schemeClr val="bg2"/>
        </a:buClr>
        <a:buFont typeface="Source Sans Pro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virtuoso/files/virtuoso/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jena.apache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rotege.stanford.edu/" TargetMode="External"/><Relationship Id="rId5" Type="http://schemas.openxmlformats.org/officeDocument/2006/relationships/hyperlink" Target="https://github.com/zhangtao-seu/Jay_KG" TargetMode="External"/><Relationship Id="rId4" Type="http://schemas.openxmlformats.org/officeDocument/2006/relationships/hyperlink" Target="https://neo4j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18319" y="3154803"/>
            <a:ext cx="8229600" cy="687192"/>
          </a:xfrm>
        </p:spPr>
        <p:txBody>
          <a:bodyPr/>
          <a:lstStyle/>
          <a:p>
            <a:pPr algn="ctr"/>
            <a:r>
              <a:rPr lang="en-US" sz="2000" b="1" dirty="0" err="1">
                <a:solidFill>
                  <a:schemeClr val="bg2"/>
                </a:solidFill>
                <a:latin typeface="+mn-lt"/>
              </a:rPr>
              <a:t>知识图谱</a:t>
            </a:r>
            <a:endParaRPr lang="en-US" sz="200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18319" y="832983"/>
            <a:ext cx="8229600" cy="513218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Lesson-13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9262" y="545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辅助搜索</a:t>
            </a:r>
            <a:r>
              <a:rPr lang="en-US" altLang="zh-CN" dirty="0">
                <a:solidFill>
                  <a:schemeClr val="tx1"/>
                </a:solidFill>
                <a:effectLst/>
                <a:latin typeface="Helvetica" pitchFamily="2" charset="0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精准回答</a:t>
            </a: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提高搜索精度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语义搜索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搜索意图理解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多模态搜索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78" y="2747878"/>
            <a:ext cx="6189644" cy="290094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辅助决策</a:t>
            </a:r>
            <a:r>
              <a:rPr lang="en-US" altLang="zh-CN" dirty="0">
                <a:solidFill>
                  <a:schemeClr val="tx1"/>
                </a:solidFill>
                <a:effectLst/>
                <a:latin typeface="Helvetica" pitchFamily="2" charset="0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智能决策</a:t>
            </a: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收集和整理数据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建立数据间关联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知识挖掘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知识发现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知识推理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辅助自然语言理解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辅助各种</a:t>
            </a:r>
            <a:r>
              <a:rPr lang="en-GB" altLang="zh-CN" i="1" dirty="0">
                <a:effectLst/>
                <a:latin typeface="Helvetica" pitchFamily="2" charset="0"/>
              </a:rPr>
              <a:t>AI</a:t>
            </a:r>
            <a:r>
              <a:rPr lang="zh-CN" altLang="en-US" i="1" dirty="0">
                <a:effectLst/>
                <a:latin typeface="Helvetica" pitchFamily="2" charset="0"/>
              </a:rPr>
              <a:t>场景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广泛用于国防、金融、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制造、商务、政府等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138" y="1432618"/>
            <a:ext cx="5312183" cy="284976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智能查询</a:t>
            </a:r>
            <a:endParaRPr lang="en-US" altLang="zh-CN" dirty="0"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sz="1600" dirty="0">
                <a:solidFill>
                  <a:schemeClr val="tx1"/>
                </a:solidFill>
                <a:latin typeface="Helvetica" pitchFamily="2" charset="0"/>
              </a:rPr>
              <a:t>钱学森的学术传承脉络</a:t>
            </a:r>
            <a:endParaRPr lang="en-US" altLang="zh-CN" sz="1600" dirty="0"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12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631380"/>
            <a:ext cx="7772400" cy="40836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商业情报</a:t>
            </a:r>
            <a:endParaRPr lang="en-US" altLang="zh-CN" dirty="0"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11" y="1330237"/>
            <a:ext cx="7337290" cy="438476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医学专业知识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47" y="40696"/>
            <a:ext cx="3449037" cy="30679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3" y="2541069"/>
            <a:ext cx="2480717" cy="31739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378" y="1437959"/>
            <a:ext cx="2954614" cy="2535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602" y="2289546"/>
            <a:ext cx="4389573" cy="342545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军事情报（作战资源、军事设施、国际关系、指挥体系）（</a:t>
            </a:r>
            <a:r>
              <a:rPr lang="en-US" altLang="zh-CN" dirty="0" err="1">
                <a:solidFill>
                  <a:schemeClr val="tx1"/>
                </a:solidFill>
                <a:effectLst/>
                <a:latin typeface="Helvetica" pitchFamily="2" charset="0"/>
              </a:rPr>
              <a:t>palantir</a:t>
            </a:r>
            <a:r>
              <a:rPr lang="zh-CN" altLang="en-US" dirty="0">
                <a:solidFill>
                  <a:schemeClr val="tx1"/>
                </a:solidFill>
                <a:effectLst/>
                <a:latin typeface="Helvetica" pitchFamily="2" charset="0"/>
              </a:rPr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1" y="1357161"/>
            <a:ext cx="3997849" cy="2184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50" y="3542096"/>
            <a:ext cx="3997849" cy="2159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400" y="1325376"/>
            <a:ext cx="4050057" cy="21849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400" y="3542096"/>
            <a:ext cx="4050057" cy="218058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知识图谱应用面临的挑战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zh-CN" altLang="en-US" dirty="0"/>
              <a:t>知识构建挑战：领域性、复杂性、粒度性、实用性</a:t>
            </a: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知识密集型领域的知识构建需要领域专家深度参与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西医、中医、生物医学、化工、军事、</a:t>
            </a:r>
            <a:r>
              <a:rPr lang="en-US" altLang="zh-CN" i="1" dirty="0">
                <a:effectLst/>
                <a:latin typeface="Helvetica" pitchFamily="2" charset="0"/>
              </a:rPr>
              <a:t>……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工业领域知识构建与传统场景差别很大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大量</a:t>
            </a:r>
            <a:r>
              <a:rPr lang="en-GB" altLang="zh-CN" i="1" dirty="0">
                <a:effectLst/>
                <a:latin typeface="Helvetica" pitchFamily="2" charset="0"/>
              </a:rPr>
              <a:t>ERP, CRM</a:t>
            </a:r>
            <a:r>
              <a:rPr lang="zh-CN" altLang="en-US" i="1" dirty="0">
                <a:effectLst/>
                <a:latin typeface="Helvetica" pitchFamily="2" charset="0"/>
              </a:rPr>
              <a:t>信息系统，数据异构严重，缺乏训练模型的语料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大量的多模态场景需要有效的知识构建技术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大量非结构化文本中的高价值知识亟待抽取、整理和总结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大量图像、视频、音频中存在高价值知识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大量长尾和离散知识的构建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大量知识的分布具有长尾特点，训练数据少，抽取困难且代价高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大量离散的</a:t>
            </a:r>
            <a:r>
              <a:rPr lang="en-US" altLang="zh-CN" i="1" dirty="0"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effectLst/>
                <a:latin typeface="Helvetica" pitchFamily="2" charset="0"/>
              </a:rPr>
              <a:t>非记录的</a:t>
            </a:r>
            <a:r>
              <a:rPr lang="en-US" altLang="zh-CN" i="1" dirty="0"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effectLst/>
                <a:latin typeface="Helvetica" pitchFamily="2" charset="0"/>
              </a:rPr>
              <a:t>机密的</a:t>
            </a:r>
            <a:r>
              <a:rPr lang="en-US" altLang="zh-CN" i="1" dirty="0"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effectLst/>
                <a:latin typeface="Helvetica" pitchFamily="2" charset="0"/>
              </a:rPr>
              <a:t>高商业价值的知识需要持续总结和构建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老工人的生产经验，老中医的诊疗经验，警察破案经验，供应链知识，</a:t>
            </a:r>
            <a:r>
              <a:rPr lang="en-US" altLang="zh-CN" i="1" dirty="0">
                <a:effectLst/>
                <a:latin typeface="Helvetica" pitchFamily="2" charset="0"/>
              </a:rPr>
              <a:t>……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持续和终生的知识构建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迈向通用智能的知识构建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知识构建支撑工具集和平台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将知识构建任务分解为很多具体的工具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集成这些工具形成平台系统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快速支持应用项目的能力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知识图谱应用面临的挑战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知识质量挑战：评估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度量、识别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测试、修复、反馈应用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前期忽视了知识的质量问题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知识不全难以解决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知识错误和冲突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知识补全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/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推理侧重于“边”，忽略了“点”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知识精炼手段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融合、共指消歧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知识质量的“度量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-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测试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-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修复”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缺乏公认的直接知识质量评估体系和标准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知识补全并不等于知识修复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通过任务间接评估知识质量的可信度不够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应用任务和纸质质量脱节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应用瓶颈和知识质量的相关性不清楚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solidFill>
                  <a:srgbClr val="3366CD"/>
                </a:solidFill>
                <a:effectLst/>
                <a:latin typeface="Helvetica" pitchFamily="2" charset="0"/>
              </a:rPr>
              <a:t>- 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大规模知识图谱评估中如何有效抽样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chemeClr val="tx1"/>
                </a:solidFill>
                <a:latin typeface="Helvetica" pitchFamily="2" charset="0"/>
              </a:rPr>
              <a:t>抽</a:t>
            </a:r>
            <a:r>
              <a:rPr lang="zh-CN" altLang="en-US" i="1" dirty="0">
                <a:solidFill>
                  <a:schemeClr val="tx1"/>
                </a:solidFill>
                <a:effectLst/>
                <a:latin typeface="Helvetica" pitchFamily="2" charset="0"/>
              </a:rPr>
              <a:t>样</a:t>
            </a:r>
            <a:r>
              <a:rPr lang="zh-CN" altLang="en-US" i="1" dirty="0">
                <a:effectLst/>
                <a:latin typeface="Helvetica" pitchFamily="2" charset="0"/>
              </a:rPr>
              <a:t>理论在知识图谱上的理论分析和应用验证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知识图谱与认知智能的关系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KG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对认知智能的价值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实体链接</a:t>
            </a:r>
            <a:r>
              <a:rPr lang="zh-CN" altLang="en-US" i="1" dirty="0">
                <a:effectLst/>
                <a:latin typeface="Helvetica" pitchFamily="2" charset="0"/>
              </a:rPr>
              <a:t>：理解所处环境的重要智能环节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成功的语义搜索</a:t>
            </a:r>
            <a:r>
              <a:rPr lang="zh-CN" altLang="en-US" i="1" dirty="0">
                <a:effectLst/>
                <a:latin typeface="Helvetica" pitchFamily="2" charset="0"/>
              </a:rPr>
              <a:t>：挖掘高价值信息，改善传统信息检索</a:t>
            </a:r>
            <a:r>
              <a:rPr lang="en-US" altLang="zh-CN" i="1" dirty="0">
                <a:effectLst/>
                <a:latin typeface="Helvetica" pitchFamily="2" charset="0"/>
              </a:rPr>
              <a:t>(</a:t>
            </a:r>
            <a:r>
              <a:rPr lang="en-GB" altLang="zh-CN" i="1" dirty="0">
                <a:effectLst/>
                <a:latin typeface="Helvetica" pitchFamily="2" charset="0"/>
              </a:rPr>
              <a:t>IR)</a:t>
            </a:r>
            <a:r>
              <a:rPr lang="zh-CN" altLang="en-US" i="1" dirty="0">
                <a:effectLst/>
                <a:latin typeface="Helvetica" pitchFamily="2" charset="0"/>
              </a:rPr>
              <a:t>的精度问题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人机交互曙光</a:t>
            </a:r>
            <a:r>
              <a:rPr lang="zh-CN" altLang="en-US" i="1" dirty="0">
                <a:effectLst/>
                <a:latin typeface="Helvetica" pitchFamily="2" charset="0"/>
              </a:rPr>
              <a:t>：产生可用的智能问答，自然人机交互出现曙光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KG</a:t>
            </a:r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不是实现认知智能的全部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快速构建高质量</a:t>
            </a:r>
            <a:r>
              <a:rPr lang="en-GB" altLang="zh-CN" i="1" dirty="0">
                <a:effectLst/>
                <a:latin typeface="Helvetica" pitchFamily="2" charset="0"/>
              </a:rPr>
              <a:t>KG</a:t>
            </a:r>
            <a:r>
              <a:rPr lang="zh-CN" altLang="en-US" i="1" dirty="0">
                <a:effectLst/>
                <a:latin typeface="Helvetica" pitchFamily="2" charset="0"/>
              </a:rPr>
              <a:t>本身就具有巨大应用价值，不应强行寻找</a:t>
            </a:r>
            <a:r>
              <a:rPr lang="en-GB" altLang="zh-CN" i="1" dirty="0">
                <a:effectLst/>
                <a:latin typeface="Helvetica" pitchFamily="2" charset="0"/>
              </a:rPr>
              <a:t>Killer Apps</a:t>
            </a:r>
            <a:r>
              <a:rPr lang="zh-CN" altLang="en-GB" i="1" dirty="0">
                <a:effectLst/>
                <a:latin typeface="Helvetica" pitchFamily="2" charset="0"/>
              </a:rPr>
              <a:t>；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认知智能的突破是多种智能能力</a:t>
            </a:r>
            <a:r>
              <a:rPr lang="en-US" altLang="zh-CN" i="1" dirty="0">
                <a:effectLst/>
                <a:latin typeface="Helvetica" pitchFamily="2" charset="0"/>
              </a:rPr>
              <a:t>(</a:t>
            </a:r>
            <a:r>
              <a:rPr lang="zh-CN" altLang="en-US" i="1" dirty="0">
                <a:effectLst/>
                <a:latin typeface="Helvetica" pitchFamily="2" charset="0"/>
              </a:rPr>
              <a:t>记忆、学习、语言、思维、情感、规划</a:t>
            </a:r>
            <a:r>
              <a:rPr lang="en-US" altLang="zh-CN" i="1" dirty="0">
                <a:effectLst/>
                <a:latin typeface="Helvetica" pitchFamily="2" charset="0"/>
              </a:rPr>
              <a:t>)</a:t>
            </a:r>
            <a:r>
              <a:rPr lang="zh-CN" altLang="en-US" i="1" dirty="0">
                <a:effectLst/>
                <a:latin typeface="Helvetica" pitchFamily="2" charset="0"/>
              </a:rPr>
              <a:t>的协同，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知识只是其中一个重要必备环节。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知识表示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03301" y="1009650"/>
            <a:ext cx="7405711" cy="417671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生成的知识图谱课程大纲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zh-CN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课程描述：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旨在介绍知识图谱的基本概念、原理、技术和应用。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学生将学习如何构建、管理和利用知识图谱来组织和理解海量的信息数据。</a:t>
            </a:r>
          </a:p>
          <a:p>
            <a:pPr lvl="1"/>
            <a:r>
              <a:rPr lang="zh-CN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核心目标：</a:t>
            </a:r>
            <a:endParaRPr lang="en-US" altLang="zh-CN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lvl="2"/>
            <a:r>
              <a:rPr lang="zh-CN" alt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理解知识图谱的概念和基本原理。</a:t>
            </a:r>
          </a:p>
          <a:p>
            <a:pPr lvl="2"/>
            <a:r>
              <a:rPr lang="zh-CN" alt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掌握知识图谱的构建方法和技术。</a:t>
            </a:r>
          </a:p>
          <a:p>
            <a:pPr lvl="2"/>
            <a:r>
              <a:rPr lang="zh-CN" alt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熟悉知识图谱的应用领域和案例。</a:t>
            </a:r>
          </a:p>
          <a:p>
            <a:pPr lvl="2"/>
            <a:r>
              <a:rPr lang="zh-CN" alt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能够使用相关工具和技术实践知识图谱的构建和应用。</a:t>
            </a:r>
          </a:p>
          <a:p>
            <a:pPr lvl="1"/>
            <a:r>
              <a:rPr lang="zh-CN" altLang="en-US" dirty="0"/>
              <a:t>课程大纲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第一部分：导论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课程介绍与导论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知识图谱概述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知识表示与知识图谱的关系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第二部分：知识图谱基础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图论基础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本体论基础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语义网基础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知识表示在图谱技术体系中的位置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03301" y="1009650"/>
            <a:ext cx="7405711" cy="417671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20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01" y="1064102"/>
            <a:ext cx="7772400" cy="425140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b="1" dirty="0">
                <a:solidFill>
                  <a:schemeClr val="tx1"/>
                </a:solidFill>
                <a:effectLst/>
                <a:latin typeface="Helvetica" pitchFamily="2" charset="0"/>
              </a:rPr>
              <a:t>知识表示的概念</a:t>
            </a:r>
          </a:p>
          <a:p>
            <a:pPr lvl="2"/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知识表示</a:t>
            </a:r>
            <a:r>
              <a:rPr lang="zh-CN" altLang="en-US" dirty="0">
                <a:effectLst/>
                <a:latin typeface="Helvetica" pitchFamily="2" charset="0"/>
              </a:rPr>
              <a:t>是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认知科学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人工智能</a:t>
            </a:r>
            <a:r>
              <a:rPr lang="zh-CN" altLang="en-US" dirty="0">
                <a:effectLst/>
                <a:latin typeface="Helvetica" pitchFamily="2" charset="0"/>
              </a:rPr>
              <a:t>两个领域共同存在的问题。在认知科学里，它关系到人类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如何储存和处理资料</a:t>
            </a:r>
            <a:r>
              <a:rPr lang="zh-CN" altLang="en-US" dirty="0">
                <a:effectLst/>
                <a:latin typeface="Helvetica" pitchFamily="2" charset="0"/>
              </a:rPr>
              <a:t>。在人工智能里，其主要目标为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储存知识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，让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程序能够处理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，达到人类的智慧。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目前这个领域仍然没有一个完美的答案。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人工智能角度的知识表示：</a:t>
            </a: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人类如何表示知识？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知识的本质是什么？我们如何表示它？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表示法应该只用在某个领域，或者通用于所有领域？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某种知识表达方案的表现能力或者说表现力如何？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表示法应该是描述性的，或者是程序性的？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知识表示方法的发展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00469" y="1009650"/>
            <a:ext cx="4211374" cy="417671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语义网络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节点</a:t>
            </a:r>
            <a:endParaRPr lang="en-US" altLang="zh-CN" i="1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表示各种事物、概念、情况、属性、动作、状态等，每个节点可以带有若干属性。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边</a:t>
            </a:r>
            <a:endParaRPr lang="en-US" altLang="zh-CN" i="1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表示各种语义联系，指明它所连接的节点间某种语义关系。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8" y="2909619"/>
            <a:ext cx="3886199" cy="24359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10" y="3098006"/>
            <a:ext cx="3874290" cy="19937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5674" y="50663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effectLst/>
                <a:latin typeface="Helvetica" pitchFamily="2" charset="0"/>
              </a:rPr>
              <a:t>语义网络的</a:t>
            </a:r>
            <a:r>
              <a:rPr lang="en-GB" altLang="zh-CN" i="1" dirty="0">
                <a:effectLst/>
                <a:latin typeface="Helvetica" pitchFamily="2" charset="0"/>
              </a:rPr>
              <a:t>LISP</a:t>
            </a:r>
            <a:r>
              <a:rPr lang="zh-CN" altLang="en-US" i="1" dirty="0">
                <a:effectLst/>
                <a:latin typeface="Helvetica" pitchFamily="2" charset="0"/>
              </a:rPr>
              <a:t>表示例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26112" y="53155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effectLst/>
                <a:latin typeface="Helvetica" pitchFamily="2" charset="0"/>
              </a:rPr>
              <a:t>语义网络的图表示例子</a:t>
            </a:r>
            <a:endParaRPr lang="zh-CN" altLang="en-US" dirty="0">
              <a:effectLst/>
              <a:latin typeface="Helvetica" pitchFamily="2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语义网络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i="1" dirty="0">
                <a:effectLst/>
                <a:latin typeface="Helvetica" pitchFamily="2" charset="0"/>
              </a:rPr>
              <a:t>优点：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1.</a:t>
            </a:r>
            <a:r>
              <a:rPr lang="zh-CN" altLang="en-US" i="1" dirty="0">
                <a:effectLst/>
                <a:latin typeface="Helvetica" pitchFamily="2" charset="0"/>
              </a:rPr>
              <a:t>表示自然，易于理解，应用广泛；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2.</a:t>
            </a:r>
            <a:r>
              <a:rPr lang="zh-CN" altLang="en-US" i="1" dirty="0">
                <a:effectLst/>
                <a:latin typeface="Helvetica" pitchFamily="2" charset="0"/>
              </a:rPr>
              <a:t>符合人类联想记忆；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3.</a:t>
            </a:r>
            <a:r>
              <a:rPr lang="zh-CN" altLang="en-US" i="1" dirty="0">
                <a:effectLst/>
                <a:latin typeface="Helvetica" pitchFamily="2" charset="0"/>
              </a:rPr>
              <a:t>结构化知识表示。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r>
              <a:rPr lang="zh-CN" altLang="en-US" i="1" dirty="0">
                <a:effectLst/>
                <a:latin typeface="Helvetica" pitchFamily="2" charset="0"/>
              </a:rPr>
              <a:t>不足：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1.</a:t>
            </a:r>
            <a:r>
              <a:rPr lang="zh-CN" altLang="en-US" i="1" dirty="0">
                <a:effectLst/>
                <a:latin typeface="Helvetica" pitchFamily="2" charset="0"/>
              </a:rPr>
              <a:t>不严格：没有公认的逻辑基础；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2.</a:t>
            </a:r>
            <a:r>
              <a:rPr lang="zh-CN" altLang="en-US" i="1" dirty="0">
                <a:effectLst/>
                <a:latin typeface="Helvetica" pitchFamily="2" charset="0"/>
              </a:rPr>
              <a:t>难有效处理：网络形式具有灵活的特点，但同时造成了处理和检索的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低效率。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i="1" dirty="0">
                <a:effectLst/>
                <a:latin typeface="Helvetica" pitchFamily="2" charset="0"/>
              </a:rPr>
              <a:t>设计目的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最低限度的约束，灵活地描述信息，可用于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Web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en-GB" altLang="zh-CN" i="1" dirty="0">
                <a:effectLst/>
                <a:latin typeface="Helvetica" pitchFamily="2" charset="0"/>
              </a:rPr>
              <a:t>1.</a:t>
            </a:r>
            <a:r>
              <a:rPr lang="zh-CN" altLang="en-US" i="1" dirty="0">
                <a:effectLst/>
                <a:latin typeface="Helvetica" pitchFamily="2" charset="0"/>
              </a:rPr>
              <a:t>采用了基于三元组声明的图模型 （图表示）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2.</a:t>
            </a:r>
            <a:r>
              <a:rPr lang="zh-CN" altLang="en-US" i="1" dirty="0">
                <a:effectLst/>
                <a:latin typeface="Helvetica" pitchFamily="2" charset="0"/>
              </a:rPr>
              <a:t>基于</a:t>
            </a:r>
            <a:r>
              <a:rPr lang="en-GB" altLang="zh-CN" i="1" dirty="0">
                <a:effectLst/>
                <a:latin typeface="Helvetica" pitchFamily="2" charset="0"/>
              </a:rPr>
              <a:t>URI</a:t>
            </a:r>
            <a:r>
              <a:rPr lang="zh-CN" altLang="en-US" i="1" dirty="0">
                <a:effectLst/>
                <a:latin typeface="Helvetica" pitchFamily="2" charset="0"/>
              </a:rPr>
              <a:t>的可扩展词汇集 （唯一标识）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3.</a:t>
            </a:r>
            <a:r>
              <a:rPr lang="zh-CN" altLang="en-US" i="1" dirty="0">
                <a:effectLst/>
                <a:latin typeface="Helvetica" pitchFamily="2" charset="0"/>
              </a:rPr>
              <a:t>基于</a:t>
            </a:r>
            <a:r>
              <a:rPr lang="en-GB" altLang="zh-CN" i="1" dirty="0">
                <a:effectLst/>
                <a:latin typeface="Helvetica" pitchFamily="2" charset="0"/>
              </a:rPr>
              <a:t>XML</a:t>
            </a:r>
            <a:r>
              <a:rPr lang="zh-CN" altLang="en-US" i="1" dirty="0">
                <a:effectLst/>
                <a:latin typeface="Helvetica" pitchFamily="2" charset="0"/>
              </a:rPr>
              <a:t>的序列化语法编码 （信息交换）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4.</a:t>
            </a:r>
            <a:r>
              <a:rPr lang="zh-CN" altLang="en-US" i="1" dirty="0">
                <a:effectLst/>
                <a:latin typeface="Helvetica" pitchFamily="2" charset="0"/>
              </a:rPr>
              <a:t>形式化的语义和可证明的推论 （逻辑基础）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en-US" altLang="zh-CN" i="1" dirty="0">
                <a:effectLst/>
                <a:latin typeface="Helvetica" pitchFamily="2" charset="0"/>
              </a:rPr>
              <a:t>5.</a:t>
            </a:r>
            <a:r>
              <a:rPr lang="zh-CN" altLang="en-US" i="1" dirty="0">
                <a:effectLst/>
                <a:latin typeface="Helvetica" pitchFamily="2" charset="0"/>
              </a:rPr>
              <a:t>允许任何人发表任何资源的声明</a:t>
            </a:r>
            <a:r>
              <a:rPr lang="en-US" altLang="zh-CN" i="1" dirty="0">
                <a:effectLst/>
                <a:latin typeface="Helvetica" pitchFamily="2" charset="0"/>
              </a:rPr>
              <a:t>(</a:t>
            </a:r>
            <a:r>
              <a:rPr lang="zh-CN" altLang="en-US" i="1" dirty="0">
                <a:effectLst/>
                <a:latin typeface="Helvetica" pitchFamily="2" charset="0"/>
              </a:rPr>
              <a:t>开放世界</a:t>
            </a:r>
            <a:r>
              <a:rPr lang="en-US" altLang="zh-CN" i="1" dirty="0">
                <a:effectLst/>
                <a:latin typeface="Helvetica" pitchFamily="2" charset="0"/>
              </a:rPr>
              <a:t>)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</a:t>
            </a:r>
            <a:r>
              <a:rPr lang="zh-CN" altLang="en-US" i="1" dirty="0">
                <a:effectLst/>
                <a:latin typeface="Helvetica" pitchFamily="2" charset="0"/>
              </a:rPr>
              <a:t>模型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资源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(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Resource)</a:t>
            </a:r>
            <a:r>
              <a:rPr lang="zh-CN" altLang="en-GB" i="1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r>
              <a:rPr lang="en-GB" altLang="zh-CN" i="1" dirty="0">
                <a:solidFill>
                  <a:srgbClr val="000000"/>
                </a:solidFill>
                <a:effectLst/>
                <a:latin typeface="Helvetica" pitchFamily="2" charset="0"/>
              </a:rPr>
              <a:t>URI</a:t>
            </a:r>
            <a:r>
              <a:rPr lang="zh-CN" altLang="en-US" i="1" dirty="0">
                <a:solidFill>
                  <a:srgbClr val="000000"/>
                </a:solidFill>
                <a:effectLst/>
                <a:latin typeface="Helvetica" pitchFamily="2" charset="0"/>
              </a:rPr>
              <a:t>标识的所有事物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文字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(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Literal)</a:t>
            </a:r>
            <a:r>
              <a:rPr lang="zh-CN" altLang="en-GB" i="1" dirty="0">
                <a:effectLst/>
                <a:latin typeface="Helvetica" pitchFamily="2" charset="0"/>
              </a:rPr>
              <a:t>：</a:t>
            </a:r>
            <a:r>
              <a:rPr lang="zh-CN" altLang="en-US" i="1" dirty="0">
                <a:effectLst/>
                <a:latin typeface="Helvetica" pitchFamily="2" charset="0"/>
              </a:rPr>
              <a:t>字符串或数据类型的值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属性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(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Property)</a:t>
            </a:r>
            <a:r>
              <a:rPr lang="zh-CN" altLang="en-GB" i="1" dirty="0">
                <a:effectLst/>
                <a:latin typeface="Helvetica" pitchFamily="2" charset="0"/>
              </a:rPr>
              <a:t>：</a:t>
            </a:r>
            <a:r>
              <a:rPr lang="zh-CN" altLang="en-US" i="1" dirty="0">
                <a:effectLst/>
                <a:latin typeface="Helvetica" pitchFamily="2" charset="0"/>
              </a:rPr>
              <a:t>描述资源特征、属性、或关系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声明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(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Statement)</a:t>
            </a:r>
            <a:r>
              <a:rPr lang="zh-CN" altLang="en-GB" i="1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r>
              <a:rPr lang="zh-CN" altLang="en-US" i="1" dirty="0">
                <a:solidFill>
                  <a:srgbClr val="000000"/>
                </a:solidFill>
                <a:effectLst/>
                <a:latin typeface="Helvetica" pitchFamily="2" charset="0"/>
              </a:rPr>
              <a:t>一个资源加上属性及属性值</a:t>
            </a:r>
            <a:endParaRPr lang="zh-CN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</a:t>
            </a:r>
            <a:r>
              <a:rPr lang="zh-CN" altLang="en-US" i="1" dirty="0">
                <a:effectLst/>
                <a:latin typeface="Helvetica" pitchFamily="2" charset="0"/>
              </a:rPr>
              <a:t>声明都表示为三元组的形式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26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3383487"/>
            <a:ext cx="7772400" cy="180287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Schema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en-GB" altLang="zh-CN" i="1" dirty="0">
                <a:effectLst/>
                <a:latin typeface="Helvetica" pitchFamily="2" charset="0"/>
              </a:rPr>
              <a:t>RDFS</a:t>
            </a:r>
            <a:r>
              <a:rPr lang="zh-CN" altLang="en-US" i="1" dirty="0">
                <a:effectLst/>
                <a:latin typeface="Helvetica" pitchFamily="2" charset="0"/>
              </a:rPr>
              <a:t>用于定义和描述词汇集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类：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rdfs:Class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类层次：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rdfs:subClassOf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实例定义：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rdfs:type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属性定义：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rdfs:range</a:t>
            </a:r>
            <a:r>
              <a:rPr lang="en-GB" altLang="zh-CN" i="1" dirty="0">
                <a:solidFill>
                  <a:srgbClr val="FF0000"/>
                </a:solidFill>
                <a:effectLst/>
                <a:latin typeface="Helvetica" pitchFamily="2" charset="0"/>
              </a:rPr>
              <a:t>, 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rdfs:domain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solidFill>
                  <a:srgbClr val="FF0000"/>
                </a:solidFill>
                <a:effectLst/>
                <a:latin typeface="Helvetica" pitchFamily="2" charset="0"/>
              </a:rPr>
              <a:t>属性层次：</a:t>
            </a:r>
            <a:r>
              <a:rPr lang="en-GB" altLang="zh-CN" i="1" dirty="0" err="1">
                <a:solidFill>
                  <a:srgbClr val="FF0000"/>
                </a:solidFill>
                <a:effectLst/>
                <a:latin typeface="Helvetica" pitchFamily="2" charset="0"/>
              </a:rPr>
              <a:t>rdfs:subPropertyOf</a:t>
            </a:r>
            <a:endParaRPr lang="en-GB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Schema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en-GB" altLang="zh-CN" i="1" dirty="0">
                <a:effectLst/>
                <a:latin typeface="Helvetica" pitchFamily="2" charset="0"/>
              </a:rPr>
              <a:t>RDFS</a:t>
            </a:r>
            <a:r>
              <a:rPr lang="zh-CN" altLang="en-US" i="1" dirty="0">
                <a:effectLst/>
                <a:latin typeface="Helvetica" pitchFamily="2" charset="0"/>
              </a:rPr>
              <a:t>中的类与属性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28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1686375"/>
            <a:ext cx="7772400" cy="381084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Schema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en-GB" altLang="zh-CN" i="1" dirty="0">
                <a:effectLst/>
                <a:latin typeface="Helvetica" pitchFamily="2" charset="0"/>
              </a:rPr>
              <a:t>RDFS</a:t>
            </a:r>
            <a:r>
              <a:rPr lang="zh-CN" altLang="en-US" i="1" dirty="0">
                <a:effectLst/>
                <a:latin typeface="Helvetica" pitchFamily="2" charset="0"/>
              </a:rPr>
              <a:t>中的属性约束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29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77" y="1880888"/>
            <a:ext cx="6003758" cy="376793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生成的知识图谱课程大纲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/>
            <a:r>
              <a:rPr lang="zh-CN" altLang="en-US" dirty="0"/>
              <a:t>课程大纲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第三部分：知识图谱构建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知识抽取与实体识别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关系抽取与链接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知识表示与存储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第四部分：知识图谱应用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搜索引擎与推荐系统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智能问答与语义理解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知识图谱在生物信息学中的应用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第五部分：实践与案例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知识图谱构建工具与平台介绍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实践项目指导与案例分析</a:t>
            </a: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第六部分：展望与未来发展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知识图谱的发展趋势与挑战</a:t>
            </a:r>
          </a:p>
          <a:p>
            <a:pPr lvl="3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课程总结与展望</a:t>
            </a:r>
          </a:p>
          <a:p>
            <a:pPr lvl="1"/>
            <a:r>
              <a:rPr lang="zh-CN" altLang="en-US" dirty="0"/>
              <a:t>参考教材：</a:t>
            </a:r>
            <a:endParaRPr lang="en-US" altLang="zh-CN" dirty="0"/>
          </a:p>
          <a:p>
            <a:pPr lvl="2"/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《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知识图谱原理与技术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》</a:t>
            </a:r>
          </a:p>
          <a:p>
            <a:pPr lvl="2"/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《</a:t>
            </a:r>
            <a:r>
              <a:rPr lang="en-GB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Semantic Web for the Working </a:t>
            </a:r>
            <a:r>
              <a:rPr lang="en-GB" altLang="zh-CN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Ontologist</a:t>
            </a:r>
            <a:r>
              <a:rPr lang="en-GB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Effective Modeling in RDFS and OWL</a:t>
            </a:r>
          </a:p>
          <a:p>
            <a:pPr lvl="2"/>
            <a:r>
              <a:rPr lang="en-GB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《Linked Data: Evolving the Web into a Global Data Space》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Schema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关于一本书的</a:t>
            </a:r>
            <a:r>
              <a:rPr lang="en-US" altLang="zh-CN" i="1" dirty="0">
                <a:effectLst/>
                <a:latin typeface="Helvetica" pitchFamily="2" charset="0"/>
              </a:rPr>
              <a:t>RDF</a:t>
            </a:r>
            <a:r>
              <a:rPr lang="zh-CN" altLang="en-US" i="1" dirty="0">
                <a:effectLst/>
                <a:latin typeface="Helvetica" pitchFamily="2" charset="0"/>
              </a:rPr>
              <a:t>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2040575"/>
            <a:ext cx="7772400" cy="330503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Schema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2"/>
            <a:r>
              <a:rPr lang="zh-CN" altLang="en-US" i="1" dirty="0">
                <a:effectLst/>
                <a:latin typeface="Helvetica" pitchFamily="2" charset="0"/>
              </a:rPr>
              <a:t>关于</a:t>
            </a:r>
            <a:r>
              <a:rPr lang="en-GB" altLang="zh-CN" i="1" dirty="0">
                <a:effectLst/>
                <a:latin typeface="Helvetica" pitchFamily="2" charset="0"/>
              </a:rPr>
              <a:t>Person</a:t>
            </a:r>
            <a:r>
              <a:rPr lang="zh-CN" altLang="en-US" i="1" dirty="0">
                <a:effectLst/>
                <a:latin typeface="Helvetica" pitchFamily="2" charset="0"/>
              </a:rPr>
              <a:t>类的</a:t>
            </a:r>
            <a:r>
              <a:rPr lang="en-GB" altLang="zh-CN" i="1" dirty="0">
                <a:effectLst/>
                <a:latin typeface="Helvetica" pitchFamily="2" charset="0"/>
              </a:rPr>
              <a:t>RDF</a:t>
            </a:r>
            <a:r>
              <a:rPr lang="zh-CN" altLang="en-US" i="1" dirty="0">
                <a:effectLst/>
                <a:latin typeface="Helvetica" pitchFamily="2" charset="0"/>
              </a:rPr>
              <a:t>语言描述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27" y="1431634"/>
            <a:ext cx="7772400" cy="428336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GB" altLang="zh-CN" dirty="0"/>
              <a:t>RDF(Resource Description Framework)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RDF </a:t>
            </a:r>
            <a:r>
              <a:rPr lang="zh-CN" altLang="en-GB" i="1" dirty="0">
                <a:effectLst/>
                <a:latin typeface="Helvetica" pitchFamily="2" charset="0"/>
              </a:rPr>
              <a:t>的</a:t>
            </a:r>
            <a:r>
              <a:rPr lang="zh-CN" altLang="en-US" i="1" dirty="0">
                <a:effectLst/>
                <a:latin typeface="Helvetica" pitchFamily="2" charset="0"/>
              </a:rPr>
              <a:t>不足</a:t>
            </a:r>
            <a:endParaRPr lang="en-US" altLang="zh-CN" i="1" dirty="0">
              <a:effectLst/>
              <a:latin typeface="Helvetica" pitchFamily="2" charset="0"/>
            </a:endParaRP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1. </a:t>
            </a:r>
            <a:r>
              <a:rPr lang="zh-CN" altLang="en-US" dirty="0">
                <a:effectLst/>
                <a:latin typeface="Helvetica" pitchFamily="2" charset="0"/>
              </a:rPr>
              <a:t>值域的定义：</a:t>
            </a:r>
            <a:r>
              <a:rPr lang="en-GB" altLang="zh-CN" dirty="0">
                <a:effectLst/>
                <a:latin typeface="Helvetica" pitchFamily="2" charset="0"/>
              </a:rPr>
              <a:t>RDF(S)</a:t>
            </a:r>
            <a:r>
              <a:rPr lang="zh-CN" altLang="en-US" dirty="0">
                <a:effectLst/>
                <a:latin typeface="Helvetica" pitchFamily="2" charset="0"/>
              </a:rPr>
              <a:t>中通过</a:t>
            </a:r>
            <a:r>
              <a:rPr lang="en-GB" altLang="zh-CN" dirty="0" err="1">
                <a:effectLst/>
                <a:latin typeface="Helvetica" pitchFamily="2" charset="0"/>
              </a:rPr>
              <a:t>rdfs:range</a:t>
            </a:r>
            <a:r>
              <a:rPr lang="zh-CN" altLang="en-US" dirty="0">
                <a:effectLst/>
                <a:latin typeface="Helvetica" pitchFamily="2" charset="0"/>
              </a:rPr>
              <a:t>定义了属性的值域，该值域是全局性的，无法说明该属性应用</a:t>
            </a:r>
          </a:p>
          <a:p>
            <a:pPr lvl="2"/>
            <a:r>
              <a:rPr lang="zh-CN" altLang="en-US" dirty="0">
                <a:effectLst/>
                <a:latin typeface="Helvetica" pitchFamily="2" charset="0"/>
              </a:rPr>
              <a:t>于某些具体的类时具有的特殊值域限制。</a:t>
            </a: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2.</a:t>
            </a:r>
            <a:r>
              <a:rPr lang="zh-CN" altLang="en-US" dirty="0">
                <a:effectLst/>
                <a:latin typeface="Helvetica" pitchFamily="2" charset="0"/>
              </a:rPr>
              <a:t>类、属性、个体的等价性：</a:t>
            </a:r>
            <a:r>
              <a:rPr lang="en-GB" altLang="zh-CN" dirty="0">
                <a:effectLst/>
                <a:latin typeface="Helvetica" pitchFamily="2" charset="0"/>
              </a:rPr>
              <a:t>RDF(S)</a:t>
            </a:r>
            <a:r>
              <a:rPr lang="zh-CN" altLang="en-US" dirty="0">
                <a:effectLst/>
                <a:latin typeface="Helvetica" pitchFamily="2" charset="0"/>
              </a:rPr>
              <a:t>中无法声明两个或多个类、属性和个体是等价还是不等。</a:t>
            </a: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3.</a:t>
            </a:r>
            <a:r>
              <a:rPr lang="zh-CN" altLang="en-US" dirty="0">
                <a:effectLst/>
                <a:latin typeface="Helvetica" pitchFamily="2" charset="0"/>
              </a:rPr>
              <a:t>不相交类的定义：在</a:t>
            </a:r>
            <a:r>
              <a:rPr lang="en-GB" altLang="zh-CN" dirty="0">
                <a:effectLst/>
                <a:latin typeface="Helvetica" pitchFamily="2" charset="0"/>
              </a:rPr>
              <a:t>RDF(S)</a:t>
            </a:r>
            <a:r>
              <a:rPr lang="zh-CN" altLang="en-US" dirty="0">
                <a:effectLst/>
                <a:latin typeface="Helvetica" pitchFamily="2" charset="0"/>
              </a:rPr>
              <a:t>中只能声明子类关系，如男人和女人都是人的子类，但无法声明这两个</a:t>
            </a:r>
          </a:p>
          <a:p>
            <a:pPr lvl="2"/>
            <a:r>
              <a:rPr lang="zh-CN" altLang="en-US" dirty="0">
                <a:effectLst/>
                <a:latin typeface="Helvetica" pitchFamily="2" charset="0"/>
              </a:rPr>
              <a:t>类是不相交的。</a:t>
            </a: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4.</a:t>
            </a:r>
            <a:r>
              <a:rPr lang="zh-CN" altLang="en-US" dirty="0">
                <a:effectLst/>
                <a:latin typeface="Helvetica" pitchFamily="2" charset="0"/>
              </a:rPr>
              <a:t>类的布尔结合定义：即通过类并、交和补的声明实现对某些类的结合，从而构建新类，如定义人类</a:t>
            </a:r>
          </a:p>
          <a:p>
            <a:pPr lvl="2"/>
            <a:r>
              <a:rPr lang="zh-CN" altLang="en-US" dirty="0">
                <a:effectLst/>
                <a:latin typeface="Helvetica" pitchFamily="2" charset="0"/>
              </a:rPr>
              <a:t>为男人和女人这两个类的并。</a:t>
            </a: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5.</a:t>
            </a:r>
            <a:r>
              <a:rPr lang="zh-CN" altLang="en-US" dirty="0">
                <a:effectLst/>
                <a:latin typeface="Helvetica" pitchFamily="2" charset="0"/>
              </a:rPr>
              <a:t>基数约束：即对某属性值可能或必须的取值范围进行约束，如说明一个人有双亲</a:t>
            </a:r>
            <a:r>
              <a:rPr lang="en-US" altLang="zh-CN" dirty="0">
                <a:effectLst/>
                <a:latin typeface="Helvetica" pitchFamily="2" charset="0"/>
              </a:rPr>
              <a:t>(</a:t>
            </a:r>
            <a:r>
              <a:rPr lang="zh-CN" altLang="en-US" dirty="0">
                <a:effectLst/>
                <a:latin typeface="Helvetica" pitchFamily="2" charset="0"/>
              </a:rPr>
              <a:t>包括两个人</a:t>
            </a:r>
            <a:r>
              <a:rPr lang="en-US" altLang="zh-CN" dirty="0">
                <a:effectLst/>
                <a:latin typeface="Helvetica" pitchFamily="2" charset="0"/>
              </a:rPr>
              <a:t>)</a:t>
            </a:r>
            <a:r>
              <a:rPr lang="zh-CN" altLang="en-US" dirty="0">
                <a:effectLst/>
                <a:latin typeface="Helvetica" pitchFamily="2" charset="0"/>
              </a:rPr>
              <a:t>，一门</a:t>
            </a:r>
          </a:p>
          <a:p>
            <a:pPr lvl="2"/>
            <a:r>
              <a:rPr lang="zh-CN" altLang="en-US" dirty="0">
                <a:effectLst/>
                <a:latin typeface="Helvetica" pitchFamily="2" charset="0"/>
              </a:rPr>
              <a:t>课至少有一名教师等。</a:t>
            </a:r>
          </a:p>
          <a:p>
            <a:pPr lvl="2"/>
            <a:r>
              <a:rPr lang="en-US" altLang="zh-CN" dirty="0">
                <a:effectLst/>
                <a:latin typeface="Helvetica" pitchFamily="2" charset="0"/>
              </a:rPr>
              <a:t>6.</a:t>
            </a:r>
            <a:r>
              <a:rPr lang="zh-CN" altLang="en-US" dirty="0">
                <a:effectLst/>
                <a:latin typeface="Helvetica" pitchFamily="2" charset="0"/>
              </a:rPr>
              <a:t>关于属性特性的描述：即声明属性的某些特性，如传递性、函数性、对称性，以及声明一个属性是</a:t>
            </a:r>
          </a:p>
          <a:p>
            <a:pPr lvl="2"/>
            <a:r>
              <a:rPr lang="zh-CN" altLang="en-US" dirty="0">
                <a:effectLst/>
                <a:latin typeface="Helvetica" pitchFamily="2" charset="0"/>
              </a:rPr>
              <a:t>另一个属性的逆属性等。</a:t>
            </a:r>
          </a:p>
          <a:p>
            <a:pPr lvl="1"/>
            <a:endParaRPr lang="en-GB" altLang="zh-CN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SPARQL</a:t>
            </a:r>
            <a:endParaRPr lang="en-GB" altLang="zh-CN" dirty="0">
              <a:solidFill>
                <a:srgbClr val="D97A24"/>
              </a:solidFill>
              <a:effectLst/>
              <a:latin typeface="Helvetica" pitchFamily="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i="1" dirty="0">
                <a:effectLst/>
                <a:latin typeface="Helvetica" pitchFamily="2" charset="0"/>
              </a:rPr>
              <a:t>SPARQL</a:t>
            </a:r>
            <a:r>
              <a:rPr lang="zh-CN" altLang="en-US" i="1" dirty="0">
                <a:effectLst/>
                <a:latin typeface="Helvetica" pitchFamily="2" charset="0"/>
              </a:rPr>
              <a:t>基于图匹配模型，使用</a:t>
            </a:r>
            <a:r>
              <a:rPr lang="en-GB" altLang="zh-CN" i="1" dirty="0">
                <a:effectLst/>
                <a:latin typeface="Helvetica" pitchFamily="2" charset="0"/>
              </a:rPr>
              <a:t>SELECT-FROM-WHERE</a:t>
            </a:r>
            <a:r>
              <a:rPr lang="zh-CN" altLang="en-US" i="1" dirty="0">
                <a:effectLst/>
                <a:latin typeface="Helvetica" pitchFamily="2" charset="0"/>
              </a:rPr>
              <a:t>句子，增加了</a:t>
            </a:r>
            <a:endParaRPr lang="zh-CN" altLang="en-US" dirty="0">
              <a:effectLst/>
              <a:latin typeface="Helvetica" pitchFamily="2" charset="0"/>
            </a:endParaRPr>
          </a:p>
          <a:p>
            <a:r>
              <a:rPr lang="zh-CN" altLang="en-US" i="1" dirty="0">
                <a:effectLst/>
                <a:latin typeface="Helvetica" pitchFamily="2" charset="0"/>
              </a:rPr>
              <a:t>图算子</a:t>
            </a:r>
            <a:r>
              <a:rPr lang="en-GB" altLang="zh-CN" i="1" dirty="0">
                <a:effectLst/>
                <a:latin typeface="Helvetica" pitchFamily="2" charset="0"/>
              </a:rPr>
              <a:t>OPIONAL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1"/>
            <a:endParaRPr lang="en-GB" altLang="zh-CN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22" y="1918204"/>
            <a:ext cx="6273265" cy="333607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i="1" dirty="0">
                <a:solidFill>
                  <a:srgbClr val="D97A24"/>
                </a:solidFill>
                <a:effectLst/>
                <a:latin typeface="Helvetica" pitchFamily="2" charset="0"/>
              </a:rPr>
              <a:t>SPARQL</a:t>
            </a:r>
            <a:endParaRPr lang="en-GB" altLang="zh-CN" dirty="0">
              <a:solidFill>
                <a:srgbClr val="D97A24"/>
              </a:solidFill>
              <a:effectLst/>
              <a:latin typeface="Helvetica" pitchFamily="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altLang="zh-CN" dirty="0">
                <a:effectLst/>
                <a:latin typeface="Helvetica" pitchFamily="2" charset="0"/>
                <a:hlinkClick r:id="rId2"/>
              </a:rPr>
              <a:t>https://jena.apache.org/</a:t>
            </a:r>
            <a:endParaRPr lang="en-GB" altLang="zh-CN" dirty="0">
              <a:effectLst/>
              <a:latin typeface="Helvetica" pitchFamily="2" charset="0"/>
            </a:endParaRPr>
          </a:p>
          <a:p>
            <a:pPr lvl="1"/>
            <a:r>
              <a:rPr lang="en-GB" altLang="zh-CN" b="0" i="0" u="none" strike="noStrike" dirty="0">
                <a:solidFill>
                  <a:srgbClr val="CA0C16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https://sourceforge.net/projects/virtuoso/files/virtuoso/</a:t>
            </a:r>
            <a:endParaRPr lang="en-GB" altLang="zh-CN" b="0" i="0" u="none" strike="noStrike" dirty="0">
              <a:solidFill>
                <a:srgbClr val="CA0C1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GB" altLang="zh-CN" b="0" i="0" u="none" strike="noStrike" dirty="0">
                <a:solidFill>
                  <a:srgbClr val="CA0C16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https://neo4j.com/</a:t>
            </a:r>
            <a:endParaRPr lang="en-GB" altLang="zh-CN" b="0" i="0" u="none" strike="noStrike" dirty="0">
              <a:solidFill>
                <a:srgbClr val="CA0C1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GB" altLang="zh-CN" b="0" i="0" u="none" strike="noStrike" dirty="0">
                <a:solidFill>
                  <a:srgbClr val="CA0C16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https://github.com/zhangtao-seu/Jay_KG</a:t>
            </a:r>
            <a:endParaRPr lang="en-GB" altLang="zh-CN" b="0" i="0" u="none" strike="noStrike" dirty="0">
              <a:solidFill>
                <a:srgbClr val="CA0C1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GB" altLang="zh-CN" b="0" i="0" u="none" strike="noStrike" dirty="0">
                <a:solidFill>
                  <a:srgbClr val="CA0C16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https://protege.stanford.edu/</a:t>
            </a:r>
            <a:endParaRPr lang="en-GB" altLang="zh-CN" dirty="0">
              <a:solidFill>
                <a:srgbClr val="CA0C16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GB" altLang="zh-CN" b="0" i="0" u="none" strike="noStrike" dirty="0">
              <a:solidFill>
                <a:srgbClr val="CA0C1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endParaRPr lang="en-GB" altLang="zh-CN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34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78" y="2672528"/>
            <a:ext cx="7772400" cy="234481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endParaRPr lang="en-GB" altLang="zh-CN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C1515"/>
              </a:buClr>
              <a:buSzTx/>
              <a:buNone/>
              <a:defRPr/>
            </a:pPr>
            <a:br>
              <a:rPr kumimoji="1" lang="en-GB" altLang="zh-CN" dirty="0"/>
            </a:br>
            <a:endParaRPr kumimoji="1"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/>
          </p:nvPr>
        </p:nvSpPr>
        <p:spPr>
          <a:xfrm>
            <a:off x="949325" y="2489502"/>
            <a:ext cx="7707313" cy="2018452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谢谢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0" y="5345113"/>
            <a:ext cx="846138" cy="303212"/>
          </a:xfrm>
        </p:spPr>
        <p:txBody>
          <a:bodyPr/>
          <a:lstStyle/>
          <a:p>
            <a:fld id="{E62723E9-58A5-4D18-81BD-E1D0CC324A1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知识图谱与认知智能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/>
              <a:t>认知双系统</a:t>
            </a:r>
            <a:r>
              <a:rPr lang="en-US" altLang="zh-CN"/>
              <a:t>:</a:t>
            </a:r>
            <a:r>
              <a:rPr lang="zh-CN" altLang="en-US"/>
              <a:t>感知智能</a:t>
            </a:r>
            <a:r>
              <a:rPr lang="en-US" altLang="zh-CN"/>
              <a:t>+</a:t>
            </a:r>
            <a:r>
              <a:rPr lang="zh-CN" altLang="en-US"/>
              <a:t>认知智能</a:t>
            </a:r>
            <a:r>
              <a:rPr lang="en-US" altLang="zh-CN"/>
              <a:t>(</a:t>
            </a:r>
            <a:r>
              <a:rPr lang="zh-CN" altLang="en-US"/>
              <a:t>系统</a:t>
            </a:r>
            <a:r>
              <a:rPr lang="en-GB" altLang="zh-CN"/>
              <a:t>1+</a:t>
            </a:r>
            <a:r>
              <a:rPr lang="zh-CN" altLang="en-GB"/>
              <a:t>系统</a:t>
            </a:r>
            <a:r>
              <a:rPr lang="en-GB" altLang="zh-CN"/>
              <a:t>2)</a:t>
            </a:r>
          </a:p>
          <a:p>
            <a:pPr lvl="2"/>
            <a:r>
              <a:rPr lang="zh-CN" altLang="en-US" sz="140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系统</a:t>
            </a:r>
            <a:r>
              <a:rPr lang="en-US" altLang="zh-CN" sz="140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1</a:t>
            </a:r>
          </a:p>
          <a:p>
            <a:pPr lvl="3"/>
            <a:r>
              <a:rPr lang="zh-CN" altLang="en-US" sz="1400" i="1">
                <a:effectLst/>
                <a:latin typeface="Helvetica" pitchFamily="2" charset="0"/>
              </a:rPr>
              <a:t>直觉、快、无意识、非语言、习惯性</a:t>
            </a:r>
            <a:endParaRPr lang="zh-CN" altLang="en-US" sz="1400">
              <a:effectLst/>
              <a:latin typeface="Helvetica" pitchFamily="2" charset="0"/>
            </a:endParaRPr>
          </a:p>
          <a:p>
            <a:pPr lvl="2"/>
            <a:r>
              <a:rPr lang="zh-CN" altLang="en-US" sz="140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系统</a:t>
            </a:r>
            <a:r>
              <a:rPr lang="en-US" altLang="zh-CN" sz="140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2</a:t>
            </a:r>
          </a:p>
          <a:p>
            <a:pPr lvl="3"/>
            <a:r>
              <a:rPr lang="zh-CN" altLang="en-US" sz="1400" i="1">
                <a:effectLst/>
                <a:latin typeface="Helvetica" pitchFamily="2" charset="0"/>
              </a:rPr>
              <a:t>理性、慢、有意识、有语言、有逻辑、连续、算法、规划、推理</a:t>
            </a:r>
            <a:endParaRPr lang="zh-CN" altLang="en-US" sz="1400">
              <a:effectLst/>
              <a:latin typeface="Helvetica" pitchFamily="2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2" y="2482114"/>
            <a:ext cx="4314016" cy="2580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43" y="2868261"/>
            <a:ext cx="4013704" cy="21946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2606" y="500969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i="1" dirty="0">
                <a:effectLst/>
                <a:latin typeface="Helvetica" pitchFamily="2" charset="0"/>
              </a:rPr>
              <a:t>Kahneman, Thinking, Fast and Slow, 2002</a:t>
            </a:r>
            <a:endParaRPr lang="en-GB" altLang="zh-CN" sz="1600" dirty="0">
              <a:effectLst/>
              <a:latin typeface="Helvetica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98771" y="499430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i="1" dirty="0" err="1">
                <a:effectLst/>
                <a:latin typeface="Helvetica" pitchFamily="2" charset="0"/>
              </a:rPr>
              <a:t>Yoshua</a:t>
            </a:r>
            <a:r>
              <a:rPr lang="en-GB" altLang="zh-CN" sz="1600" i="1" dirty="0">
                <a:effectLst/>
                <a:latin typeface="Helvetica" pitchFamily="2" charset="0"/>
              </a:rPr>
              <a:t> </a:t>
            </a:r>
            <a:r>
              <a:rPr lang="en-GB" altLang="zh-CN" sz="1600" i="1" dirty="0" err="1">
                <a:effectLst/>
                <a:latin typeface="Helvetica" pitchFamily="2" charset="0"/>
              </a:rPr>
              <a:t>Bengio</a:t>
            </a:r>
            <a:r>
              <a:rPr lang="zh-CN" altLang="en-GB" sz="1600" i="1" dirty="0">
                <a:effectLst/>
                <a:latin typeface="Helvetica" pitchFamily="2" charset="0"/>
              </a:rPr>
              <a:t>，</a:t>
            </a:r>
            <a:r>
              <a:rPr lang="en-GB" altLang="zh-CN" sz="1600" i="1" dirty="0" err="1">
                <a:effectLst/>
                <a:latin typeface="Helvetica" pitchFamily="2" charset="0"/>
              </a:rPr>
              <a:t>NeurIPS</a:t>
            </a:r>
            <a:r>
              <a:rPr lang="en-GB" altLang="zh-CN" sz="1600" i="1" dirty="0">
                <a:effectLst/>
                <a:latin typeface="Helvetica" pitchFamily="2" charset="0"/>
              </a:rPr>
              <a:t> 2019</a:t>
            </a:r>
            <a:endParaRPr lang="en-GB" altLang="zh-CN" sz="1600" dirty="0">
              <a:effectLst/>
              <a:latin typeface="Helvetica" pitchFamily="2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智能</a:t>
            </a:r>
            <a:r>
              <a:rPr kumimoji="1" lang="en-US" altLang="zh-CN" dirty="0"/>
              <a:t>=</a:t>
            </a:r>
            <a:r>
              <a:rPr kumimoji="1" lang="zh-CN" altLang="en-US" dirty="0"/>
              <a:t>感知能力</a:t>
            </a:r>
            <a:r>
              <a:rPr kumimoji="1" lang="en-US" altLang="zh-CN" dirty="0"/>
              <a:t>+</a:t>
            </a:r>
            <a:r>
              <a:rPr kumimoji="1" lang="zh-CN" altLang="en-US" dirty="0"/>
              <a:t>认知过程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认知：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获取知识以及通过思考、体验和感觉理解知识的精神过程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3"/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1"/>
            <a:r>
              <a:rPr lang="zh-CN" altLang="en-US" dirty="0"/>
              <a:t>感知：</a:t>
            </a:r>
            <a:endParaRPr lang="en-US" altLang="zh-CN" dirty="0"/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观察、听、通过意识觉知的能力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色、声、香、味、触、法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pPr lvl="2"/>
            <a:r>
              <a:rPr lang="zh-CN" altLang="en-US" sz="1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眼、耳、鼻、舌、身、意</a:t>
            </a:r>
            <a:endParaRPr lang="en-US" altLang="zh-CN" sz="1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689" y="2367815"/>
            <a:ext cx="3453063" cy="34530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01" y="1653320"/>
            <a:ext cx="4286014" cy="172274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知识与认知智能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如何有效获取高质量的知识？</a:t>
            </a: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多</a:t>
            </a:r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粒度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的知识</a:t>
            </a: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多</a:t>
            </a:r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模态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的知识</a:t>
            </a:r>
          </a:p>
          <a:p>
            <a:pPr lvl="2"/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高效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获取知识</a:t>
            </a:r>
          </a:p>
          <a:p>
            <a:pPr lvl="2"/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持续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获取知识</a:t>
            </a: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知识</a:t>
            </a:r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质量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保障</a:t>
            </a: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知识</a:t>
            </a:r>
            <a:r>
              <a:rPr lang="zh-CN" altLang="en-US" sz="1400" i="1" dirty="0">
                <a:solidFill>
                  <a:srgbClr val="FF0000"/>
                </a:solidFill>
                <a:latin typeface="Helvetica" pitchFamily="2" charset="0"/>
              </a:rPr>
              <a:t>表示</a:t>
            </a:r>
            <a:r>
              <a:rPr lang="zh-CN" altLang="en-US" sz="1400" i="1" dirty="0">
                <a:solidFill>
                  <a:srgbClr val="000000"/>
                </a:solidFill>
                <a:latin typeface="Helvetica" pitchFamily="2" charset="0"/>
              </a:rPr>
              <a:t>形式</a:t>
            </a:r>
            <a:endParaRPr lang="en-US" altLang="zh-CN" sz="1400" i="1" dirty="0">
              <a:solidFill>
                <a:srgbClr val="000000"/>
              </a:solidFill>
              <a:latin typeface="Helvetica" pitchFamily="2" charset="0"/>
            </a:endParaRPr>
          </a:p>
          <a:p>
            <a:pPr lvl="1"/>
            <a:r>
              <a:rPr lang="zh-CN" altLang="en-US" dirty="0"/>
              <a:t>如何利用知识去更好理解所处环境？</a:t>
            </a:r>
            <a:endParaRPr lang="en-US" altLang="zh-CN" dirty="0"/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实体</a:t>
            </a:r>
            <a:r>
              <a:rPr lang="zh-CN" altLang="en-US" sz="1400" i="1" dirty="0">
                <a:solidFill>
                  <a:srgbClr val="FF0000"/>
                </a:solidFill>
                <a:effectLst/>
                <a:latin typeface="Helvetica" pitchFamily="2" charset="0"/>
              </a:rPr>
              <a:t>链接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知识</a:t>
            </a:r>
            <a:r>
              <a:rPr lang="zh-CN" altLang="en-US" sz="1400" i="1" dirty="0">
                <a:solidFill>
                  <a:srgbClr val="FF0000"/>
                </a:solidFill>
                <a:effectLst/>
                <a:latin typeface="Helvetica" pitchFamily="2" charset="0"/>
              </a:rPr>
              <a:t>融合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2"/>
            <a:r>
              <a:rPr lang="zh-CN" altLang="en-US" sz="1400" i="1" dirty="0">
                <a:effectLst/>
                <a:latin typeface="Helvetica" pitchFamily="2" charset="0"/>
              </a:rPr>
              <a:t>语义</a:t>
            </a:r>
            <a:r>
              <a:rPr lang="zh-CN" altLang="en-US" sz="1400" i="1" dirty="0">
                <a:solidFill>
                  <a:srgbClr val="FF0000"/>
                </a:solidFill>
                <a:effectLst/>
                <a:latin typeface="Helvetica" pitchFamily="2" charset="0"/>
              </a:rPr>
              <a:t>搜索</a:t>
            </a:r>
            <a:r>
              <a:rPr lang="en-US" altLang="zh-CN" sz="1400" i="1" dirty="0">
                <a:effectLst/>
                <a:latin typeface="Helvetica" pitchFamily="2" charset="0"/>
              </a:rPr>
              <a:t>/</a:t>
            </a:r>
            <a:r>
              <a:rPr lang="zh-CN" altLang="en-US" sz="1400" i="1" dirty="0">
                <a:effectLst/>
                <a:latin typeface="Helvetica" pitchFamily="2" charset="0"/>
              </a:rPr>
              <a:t>推荐</a:t>
            </a:r>
            <a:endParaRPr lang="en-US" altLang="zh-CN" sz="1400" dirty="0">
              <a:solidFill>
                <a:schemeClr val="tx1"/>
              </a:solidFill>
              <a:latin typeface="Helvetica" pitchFamily="2" charset="0"/>
            </a:endParaRP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人机</a:t>
            </a:r>
            <a:r>
              <a:rPr lang="zh-CN" altLang="en-US" sz="1400" i="1" dirty="0">
                <a:solidFill>
                  <a:srgbClr val="FF0000"/>
                </a:solidFill>
                <a:effectLst/>
                <a:latin typeface="Helvetica" pitchFamily="2" charset="0"/>
              </a:rPr>
              <a:t>交互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2"/>
            <a:r>
              <a:rPr lang="zh-CN" alt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知识</a:t>
            </a:r>
            <a:r>
              <a:rPr lang="zh-CN" altLang="en-US" sz="1400" i="1" dirty="0">
                <a:solidFill>
                  <a:srgbClr val="FF0000"/>
                </a:solidFill>
                <a:effectLst/>
                <a:latin typeface="Helvetica" pitchFamily="2" charset="0"/>
              </a:rPr>
              <a:t>推理</a:t>
            </a:r>
            <a:endParaRPr lang="zh-CN" altLang="en-US" sz="1400" dirty="0">
              <a:solidFill>
                <a:srgbClr val="3366CD"/>
              </a:solidFill>
              <a:effectLst/>
              <a:latin typeface="Helvetica" pitchFamily="2" charset="0"/>
            </a:endParaRPr>
          </a:p>
          <a:p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知识图谱是对人类认知世界的一种显性模拟智能，并以图的形式展示。</a:t>
            </a:r>
          </a:p>
          <a:p>
            <a:pPr lvl="2"/>
            <a:r>
              <a:rPr lang="zh-CN" altLang="en-US" dirty="0"/>
              <a:t>知识的图表示形式</a:t>
            </a:r>
            <a:endParaRPr lang="en-US" altLang="zh-CN" dirty="0"/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包括：概念、属性、实体、关系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节点是实体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节点有属性标签</a:t>
            </a:r>
            <a:r>
              <a:rPr lang="en-US" altLang="zh-CN" i="1" dirty="0">
                <a:effectLst/>
                <a:latin typeface="Helvetica" pitchFamily="2" charset="0"/>
              </a:rPr>
              <a:t>(</a:t>
            </a:r>
            <a:r>
              <a:rPr lang="zh-CN" altLang="en-US" i="1" dirty="0">
                <a:effectLst/>
                <a:latin typeface="Helvetica" pitchFamily="2" charset="0"/>
              </a:rPr>
              <a:t>可以包含类型</a:t>
            </a:r>
            <a:r>
              <a:rPr lang="en-US" altLang="zh-CN" i="1" dirty="0">
                <a:effectLst/>
                <a:latin typeface="Helvetica" pitchFamily="2" charset="0"/>
              </a:rPr>
              <a:t>)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两个节点的边是实体间关系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3"/>
            <a:r>
              <a:rPr lang="zh-CN" altLang="en-US" i="1" dirty="0">
                <a:effectLst/>
                <a:latin typeface="Helvetica" pitchFamily="2" charset="0"/>
              </a:rPr>
              <a:t>强调实体，但也可以描述概念</a:t>
            </a:r>
            <a:endParaRPr lang="zh-CN" altLang="en-US" dirty="0">
              <a:effectLst/>
              <a:latin typeface="Helvetica" pitchFamily="2" charset="0"/>
            </a:endParaRP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7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53" y="1608422"/>
            <a:ext cx="3613009" cy="39096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人类信息组织的形式演变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8</a:t>
            </a:fld>
            <a:endParaRPr 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01786" y="1009650"/>
            <a:ext cx="7608740" cy="417671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知识图谱 </a:t>
            </a:r>
            <a:r>
              <a:rPr kumimoji="1" lang="en-US" altLang="zh-CN" dirty="0"/>
              <a:t>VS </a:t>
            </a:r>
            <a:r>
              <a:rPr kumimoji="1" lang="zh-CN" altLang="en-US" dirty="0"/>
              <a:t>传统知识库 </a:t>
            </a:r>
            <a:r>
              <a:rPr kumimoji="1" lang="en-US" altLang="zh-CN" dirty="0"/>
              <a:t>VS </a:t>
            </a:r>
            <a:r>
              <a:rPr kumimoji="1" lang="zh-CN" altLang="en-US" dirty="0"/>
              <a:t>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723E9-58A5-4D18-81BD-E1D0CC324A1D}" type="slidenum">
              <a:rPr lang="en-US" smtClean="0"/>
              <a:t>9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92" y="1441283"/>
            <a:ext cx="7772400" cy="304419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Side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1971</Words>
  <Application>Microsoft Macintosh PowerPoint</Application>
  <PresentationFormat>全屏显示(16:10)</PresentationFormat>
  <Paragraphs>278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-apple-system</vt:lpstr>
      <vt:lpstr>SimHei</vt:lpstr>
      <vt:lpstr>Söhne</vt:lpstr>
      <vt:lpstr>system-ui</vt:lpstr>
      <vt:lpstr>Arial</vt:lpstr>
      <vt:lpstr>Calibri</vt:lpstr>
      <vt:lpstr>Helvetica</vt:lpstr>
      <vt:lpstr>Source Sans Pro</vt:lpstr>
      <vt:lpstr>Source Sans Pro Semibold</vt:lpstr>
      <vt:lpstr>Wingdings</vt:lpstr>
      <vt:lpstr>SU_Template_SideBar</vt:lpstr>
      <vt:lpstr>知识图谱</vt:lpstr>
      <vt:lpstr>ChatGPT生成的知识图谱课程大纲</vt:lpstr>
      <vt:lpstr>ChatGPT生成的知识图谱课程大纲</vt:lpstr>
      <vt:lpstr>知识图谱与认知智能</vt:lpstr>
      <vt:lpstr>智能=感知能力+认知过程</vt:lpstr>
      <vt:lpstr>知识与认知智能</vt:lpstr>
      <vt:lpstr>知识图谱</vt:lpstr>
      <vt:lpstr>人类信息组织的形式演变</vt:lpstr>
      <vt:lpstr>知识图谱 VS 传统知识库 VS 数据库</vt:lpstr>
      <vt:lpstr>知识图谱应用场景</vt:lpstr>
      <vt:lpstr>知识图谱应用场景</vt:lpstr>
      <vt:lpstr>知识图谱应用场景</vt:lpstr>
      <vt:lpstr>知识图谱应用场景</vt:lpstr>
      <vt:lpstr>知识图谱应用场景</vt:lpstr>
      <vt:lpstr>知识图谱应用场景</vt:lpstr>
      <vt:lpstr>知识图谱应用面临的挑战</vt:lpstr>
      <vt:lpstr>知识图谱应用面临的挑战</vt:lpstr>
      <vt:lpstr>知识图谱与认知智能的关系</vt:lpstr>
      <vt:lpstr>知识表示</vt:lpstr>
      <vt:lpstr>知识表示在图谱技术体系中的位置</vt:lpstr>
      <vt:lpstr>知识表示</vt:lpstr>
      <vt:lpstr>知识表示方法的发展</vt:lpstr>
      <vt:lpstr>语义网络</vt:lpstr>
      <vt:lpstr>语义网络</vt:lpstr>
      <vt:lpstr>RDF(Resource Description Framework)</vt:lpstr>
      <vt:lpstr>RDF(Resource Description Framework)</vt:lpstr>
      <vt:lpstr>RDF(Resource Description Framework)</vt:lpstr>
      <vt:lpstr>RDF(Resource Description Framework)</vt:lpstr>
      <vt:lpstr>RDF(Resource Description Framework)</vt:lpstr>
      <vt:lpstr>RDF(Resource Description Framework)</vt:lpstr>
      <vt:lpstr>RDF(Resource Description Framework)</vt:lpstr>
      <vt:lpstr>RDF(Resource Description Framework)</vt:lpstr>
      <vt:lpstr>SPARQL</vt:lpstr>
      <vt:lpstr>SPARQL</vt:lpstr>
      <vt:lpstr>PowerPoint 演示文稿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Valerie Beeman</dc:creator>
  <dc:description>2012 PowerPoint template redesign</dc:description>
  <cp:lastModifiedBy>ray zhang</cp:lastModifiedBy>
  <cp:revision>639</cp:revision>
  <dcterms:created xsi:type="dcterms:W3CDTF">2024-05-20T23:58:16Z</dcterms:created>
  <dcterms:modified xsi:type="dcterms:W3CDTF">2024-05-21T01:25:31Z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B581A456E3ED896798E34B668ACF1622_42</vt:lpwstr>
  </property>
  <property fmtid="{D5CDD505-2E9C-101B-9397-08002B2CF9AE}" pid="3" name="KSOProductBuildVer">
    <vt:lpwstr>2052-6.7.1.8828</vt:lpwstr>
  </property>
</Properties>
</file>